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2"/>
  </p:sldMasterIdLst>
  <p:notesMasterIdLst>
    <p:notesMasterId r:id="rId36"/>
  </p:notesMasterIdLst>
  <p:sldIdLst>
    <p:sldId id="360" r:id="rId3"/>
    <p:sldId id="361" r:id="rId4"/>
    <p:sldId id="258" r:id="rId5"/>
    <p:sldId id="318" r:id="rId6"/>
    <p:sldId id="348" r:id="rId7"/>
    <p:sldId id="319" r:id="rId8"/>
    <p:sldId id="320" r:id="rId9"/>
    <p:sldId id="321" r:id="rId10"/>
    <p:sldId id="322" r:id="rId11"/>
    <p:sldId id="349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50" r:id="rId24"/>
    <p:sldId id="351" r:id="rId25"/>
    <p:sldId id="352" r:id="rId26"/>
    <p:sldId id="353" r:id="rId27"/>
    <p:sldId id="342" r:id="rId28"/>
    <p:sldId id="343" r:id="rId29"/>
    <p:sldId id="354" r:id="rId30"/>
    <p:sldId id="355" r:id="rId31"/>
    <p:sldId id="356" r:id="rId32"/>
    <p:sldId id="357" r:id="rId33"/>
    <p:sldId id="358" r:id="rId34"/>
    <p:sldId id="359" r:id="rId35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2523">
          <p15:clr>
            <a:srgbClr val="A4A3A4"/>
          </p15:clr>
        </p15:guide>
        <p15:guide id="5" orient="horz" pos="799">
          <p15:clr>
            <a:srgbClr val="A4A3A4"/>
          </p15:clr>
        </p15:guide>
        <p15:guide id="6" pos="2880">
          <p15:clr>
            <a:srgbClr val="A4A3A4"/>
          </p15:clr>
        </p15:guide>
        <p15:guide id="7" pos="25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BA1"/>
    <a:srgbClr val="9ACA3C"/>
    <a:srgbClr val="045C45"/>
    <a:srgbClr val="009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orient="horz" pos="1117"/>
        <p:guide orient="horz" pos="1253"/>
        <p:guide orient="horz" pos="2523"/>
        <p:guide orient="horz" pos="799"/>
        <p:guide pos="2880"/>
        <p:guide pos="25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2020-11-18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F81C-6291-4E10-BB9F-6B3D5900461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0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123" y="199495"/>
            <a:ext cx="736633" cy="8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직선 연결선 15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sp>
        <p:nvSpPr>
          <p:cNvPr id="21" name="직사각형 20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2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79" y="332656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39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59A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849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solidFill>
                    <a:prstClr val="white"/>
                  </a:solidFill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123" y="199495"/>
            <a:ext cx="736633" cy="8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342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>
                <a:solidFill>
                  <a:prstClr val="black"/>
                </a:solidFill>
              </a:rPr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28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8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prstClr val="black"/>
                  </a:solidFill>
                </a:rPr>
                <a:t>김대수 지음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0" b="1" spc="-500" dirty="0" smtClean="0">
                    <a:solidFill>
                      <a:prstClr val="black"/>
                    </a:solidFill>
                  </a:rPr>
                  <a:t>창의공학설계</a:t>
                </a:r>
                <a:endParaRPr lang="ko-KR" altLang="en-US" sz="6000" b="1" spc="-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</a:rPr>
                  <a:t>Creative Engineering Design</a:t>
                </a:r>
                <a:endParaRPr lang="ko-KR" altLang="en-US" b="1" spc="-1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8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Administrator\Desktop\창의공학설계\창의공학설계_그림파일\1장\그림1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32" y="3356349"/>
            <a:ext cx="2905000" cy="280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공학과 과학의 관계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공학</a:t>
            </a:r>
            <a:r>
              <a:rPr lang="en-US" altLang="ko-KR" dirty="0"/>
              <a:t>, </a:t>
            </a:r>
            <a:r>
              <a:rPr lang="ko-KR" altLang="en-US" dirty="0"/>
              <a:t>기술의 관계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공학</a:t>
            </a:r>
            <a:r>
              <a:rPr lang="en-US" altLang="ko-KR" dirty="0"/>
              <a:t>, </a:t>
            </a:r>
            <a:r>
              <a:rPr lang="ko-KR" altLang="en-US" dirty="0"/>
              <a:t>기술의 수직적 관계</a:t>
            </a:r>
          </a:p>
          <a:p>
            <a:pPr marL="360000" indent="0" fontAlgn="base">
              <a:buNone/>
            </a:pPr>
            <a:r>
              <a:rPr lang="ko-KR" altLang="en-US" dirty="0" smtClean="0"/>
              <a:t>수직적인 </a:t>
            </a:r>
            <a:r>
              <a:rPr lang="ko-KR" altLang="en-US" dirty="0"/>
              <a:t>순서로 바탕과 응용의 연관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marL="36000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공학</a:t>
            </a:r>
            <a:r>
              <a:rPr lang="en-US" altLang="ko-KR" dirty="0"/>
              <a:t>, </a:t>
            </a:r>
            <a:r>
              <a:rPr lang="ko-KR" altLang="en-US" dirty="0"/>
              <a:t>기술의 수평적 관계</a:t>
            </a:r>
          </a:p>
          <a:p>
            <a:pPr marL="360000" indent="0" fontAlgn="base">
              <a:buNone/>
            </a:pPr>
            <a:r>
              <a:rPr lang="ko-KR" altLang="en-US" dirty="0"/>
              <a:t>상호 다른 영역이면서도 겹치는 것도 있는 관계</a:t>
            </a:r>
          </a:p>
          <a:p>
            <a:endParaRPr lang="ko-KR" altLang="en-US" dirty="0"/>
          </a:p>
        </p:txBody>
      </p:sp>
      <p:pic>
        <p:nvPicPr>
          <p:cNvPr id="8194" name="Picture 2" descr="C:\Users\Administrator\Desktop\창의공학설계\창의공학설계_그림파일\1장\그림1-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49714"/>
            <a:ext cx="31210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1.3 </a:t>
            </a:r>
            <a:r>
              <a:rPr lang="ko-KR" altLang="en-US" dirty="0"/>
              <a:t>공학의 관심 영역과 영역 변화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생활의 </a:t>
            </a:r>
            <a:r>
              <a:rPr lang="ko-KR" altLang="en-US" dirty="0"/>
              <a:t>질을 향상시키는 혁신적인 영역에 관심이 많음</a:t>
            </a:r>
          </a:p>
          <a:p>
            <a:pPr fontAlgn="base"/>
            <a:r>
              <a:rPr lang="ko-KR" altLang="en-US" dirty="0" smtClean="0"/>
              <a:t>문제 </a:t>
            </a:r>
            <a:r>
              <a:rPr lang="ko-KR" altLang="en-US" dirty="0"/>
              <a:t>해결을 위한 의욕</a:t>
            </a:r>
            <a:r>
              <a:rPr lang="en-US" altLang="ko-KR" dirty="0"/>
              <a:t>, </a:t>
            </a:r>
            <a:r>
              <a:rPr lang="ko-KR" altLang="en-US" dirty="0"/>
              <a:t>과학적 지식과 기술 모두 요구됨</a:t>
            </a:r>
          </a:p>
          <a:p>
            <a:pPr fontAlgn="base"/>
            <a:r>
              <a:rPr lang="ko-KR" altLang="en-US" dirty="0" smtClean="0"/>
              <a:t>경제적 </a:t>
            </a:r>
            <a:r>
              <a:rPr lang="ko-KR" altLang="en-US" dirty="0" err="1"/>
              <a:t>가치성</a:t>
            </a:r>
            <a:r>
              <a:rPr lang="en-US" altLang="ko-KR" dirty="0"/>
              <a:t>, </a:t>
            </a:r>
            <a:r>
              <a:rPr lang="ko-KR" altLang="en-US" dirty="0"/>
              <a:t>문화적 요구</a:t>
            </a:r>
            <a:r>
              <a:rPr lang="en-US" altLang="ko-KR" dirty="0"/>
              <a:t>, </a:t>
            </a:r>
            <a:r>
              <a:rPr lang="ko-KR" altLang="en-US" dirty="0"/>
              <a:t>환경적 배경</a:t>
            </a:r>
            <a:r>
              <a:rPr lang="en-US" altLang="ko-KR" dirty="0"/>
              <a:t>, </a:t>
            </a:r>
            <a:r>
              <a:rPr lang="ko-KR" altLang="en-US" dirty="0"/>
              <a:t>법률적 요소 고려</a:t>
            </a:r>
          </a:p>
        </p:txBody>
      </p:sp>
      <p:pic>
        <p:nvPicPr>
          <p:cNvPr id="9218" name="Picture 2" descr="C:\Users\Administrator\Desktop\창의공학설계\창의공학설계_그림파일\1장\표1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01" y="2564904"/>
            <a:ext cx="6984776" cy="259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8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공학 발전의 역사적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/>
              <a:t>선사 시대부터 르네상스 시대까지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3528392" cy="3600400"/>
          </a:xfrm>
        </p:spPr>
        <p:txBody>
          <a:bodyPr/>
          <a:lstStyle/>
          <a:p>
            <a:pPr fontAlgn="base">
              <a:buAutoNum type="arabicParenBoth"/>
            </a:pPr>
            <a:r>
              <a:rPr lang="ko-KR" altLang="en-US" dirty="0" smtClean="0"/>
              <a:t>선사 시대</a:t>
            </a:r>
            <a:endParaRPr lang="en-US" altLang="ko-KR" dirty="0" smtClean="0"/>
          </a:p>
          <a:p>
            <a:pPr marL="0" indent="0" fontAlgn="base">
              <a:buNone/>
            </a:pPr>
            <a:endParaRPr lang="en-US" altLang="ko-KR" sz="800" dirty="0" smtClean="0"/>
          </a:p>
          <a:p>
            <a:pPr fontAlgn="base"/>
            <a:r>
              <a:rPr lang="ko-KR" altLang="en-US" dirty="0" smtClean="0"/>
              <a:t>석기의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사냥</a:t>
            </a:r>
            <a:r>
              <a:rPr lang="en-US" altLang="ko-KR" dirty="0"/>
              <a:t>, </a:t>
            </a:r>
            <a:r>
              <a:rPr lang="ko-KR" altLang="en-US" dirty="0"/>
              <a:t>불의 </a:t>
            </a:r>
            <a:r>
              <a:rPr lang="ko-KR" altLang="en-US" dirty="0" smtClean="0"/>
              <a:t>사용</a:t>
            </a:r>
            <a:endParaRPr lang="ko-KR" altLang="en-US" dirty="0"/>
          </a:p>
          <a:p>
            <a:pPr fontAlgn="base"/>
            <a:r>
              <a:rPr lang="ko-KR" altLang="en-US" dirty="0" smtClean="0"/>
              <a:t>마차와 수레바퀴</a:t>
            </a:r>
            <a:endParaRPr lang="ko-KR" altLang="en-US" dirty="0"/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4427984" y="1916832"/>
            <a:ext cx="3528392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활과 </a:t>
            </a:r>
            <a:r>
              <a:rPr lang="ko-KR" altLang="en-US" dirty="0"/>
              <a:t>화살</a:t>
            </a:r>
          </a:p>
          <a:p>
            <a:pPr fontAlgn="base"/>
            <a:r>
              <a:rPr lang="ko-KR" altLang="en-US" dirty="0"/>
              <a:t>지렛대와 도르래</a:t>
            </a:r>
          </a:p>
        </p:txBody>
      </p:sp>
      <p:pic>
        <p:nvPicPr>
          <p:cNvPr id="10242" name="Picture 2" descr="C:\Users\Administrator\Desktop\창의공학설계\창의공학설계_그림파일\1장\그림1-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8" b="15274"/>
          <a:stretch/>
        </p:blipFill>
        <p:spPr bwMode="auto">
          <a:xfrm>
            <a:off x="4070995" y="4552522"/>
            <a:ext cx="2100252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dministrator\Desktop\창의공학설계\창의공학설계_그림파일\1장\그림1-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6" b="17734"/>
          <a:stretch/>
        </p:blipFill>
        <p:spPr bwMode="auto">
          <a:xfrm>
            <a:off x="1706538" y="3304034"/>
            <a:ext cx="2103334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dministrator\Desktop\창의공학설계\창의공학설계_그림파일\1장\그림1-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8285"/>
          <a:stretch/>
        </p:blipFill>
        <p:spPr bwMode="auto">
          <a:xfrm>
            <a:off x="4057650" y="3169703"/>
            <a:ext cx="208586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\Desktop\창의공학설계\창의공학설계_그림파일\1장\그림1-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1" b="15274"/>
          <a:stretch/>
        </p:blipFill>
        <p:spPr bwMode="auto">
          <a:xfrm>
            <a:off x="1634530" y="4552125"/>
            <a:ext cx="218921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0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 발전의 역사적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고대 </a:t>
            </a:r>
            <a:r>
              <a:rPr lang="ko-KR" altLang="en-US" dirty="0"/>
              <a:t>시대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3672408" cy="3600400"/>
          </a:xfrm>
        </p:spPr>
        <p:txBody>
          <a:bodyPr>
            <a:normAutofit/>
          </a:bodyPr>
          <a:lstStyle/>
          <a:p>
            <a:r>
              <a:rPr lang="ko-KR" altLang="en-US" dirty="0"/>
              <a:t>그리스 파르테논 신전</a:t>
            </a:r>
          </a:p>
          <a:p>
            <a:r>
              <a:rPr lang="ko-KR" altLang="en-US" dirty="0"/>
              <a:t>바빌론 공중정원 </a:t>
            </a:r>
          </a:p>
          <a:p>
            <a:r>
              <a:rPr lang="ko-KR" altLang="en-US" dirty="0"/>
              <a:t>나선형 양수기</a:t>
            </a:r>
          </a:p>
          <a:p>
            <a:endParaRPr lang="ko-KR" altLang="en-US" dirty="0"/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4499992" y="1772816"/>
            <a:ext cx="3672408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4427984" y="1772816"/>
            <a:ext cx="3672408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/>
              <a:t>로마 콜로세움</a:t>
            </a:r>
          </a:p>
          <a:p>
            <a:r>
              <a:rPr lang="ko-KR" altLang="en-US" dirty="0"/>
              <a:t>이집트 피라미드</a:t>
            </a:r>
          </a:p>
          <a:p>
            <a:r>
              <a:rPr lang="ko-KR" altLang="en-US" dirty="0"/>
              <a:t>발리스타와 </a:t>
            </a:r>
            <a:r>
              <a:rPr lang="ko-KR" altLang="en-US" dirty="0" smtClean="0"/>
              <a:t>투석기</a:t>
            </a:r>
          </a:p>
          <a:p>
            <a:endParaRPr lang="ko-KR" altLang="en-US" dirty="0"/>
          </a:p>
        </p:txBody>
      </p:sp>
      <p:pic>
        <p:nvPicPr>
          <p:cNvPr id="11269" name="Picture 5" descr="C:\Users\Administrator\Desktop\창의공학설계\창의공학설계_그림파일\1장\그림1-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2" b="22913"/>
          <a:stretch/>
        </p:blipFill>
        <p:spPr bwMode="auto">
          <a:xfrm>
            <a:off x="6485545" y="3303240"/>
            <a:ext cx="1830871" cy="141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Administrator\Desktop\창의공학설계\창의공학설계_그림파일\1장\그림1-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53" b="22913"/>
          <a:stretch/>
        </p:blipFill>
        <p:spPr bwMode="auto">
          <a:xfrm>
            <a:off x="4141279" y="3284984"/>
            <a:ext cx="2412268" cy="141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dministrator\Desktop\창의공학설계\창의공학설계_그림파일\1장\그림1-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6801"/>
          <a:stretch/>
        </p:blipFill>
        <p:spPr bwMode="auto">
          <a:xfrm>
            <a:off x="611560" y="3404435"/>
            <a:ext cx="1867669" cy="124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창의공학설계\창의공학설계_그림파일\1장\그림1-1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9" b="15704"/>
          <a:stretch/>
        </p:blipFill>
        <p:spPr bwMode="auto">
          <a:xfrm>
            <a:off x="2483768" y="3343772"/>
            <a:ext cx="1710507" cy="136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 발전의 역사적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(3) </a:t>
            </a:r>
            <a:r>
              <a:rPr lang="ko-KR" altLang="en-US" dirty="0" smtClean="0"/>
              <a:t>중세 시대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3528392" cy="3600400"/>
          </a:xfrm>
        </p:spPr>
        <p:txBody>
          <a:bodyPr/>
          <a:lstStyle/>
          <a:p>
            <a:r>
              <a:rPr lang="ko-KR" altLang="en-US" dirty="0" smtClean="0"/>
              <a:t>풍차</a:t>
            </a:r>
            <a:endParaRPr lang="en-US" altLang="ko-KR" dirty="0" smtClean="0"/>
          </a:p>
          <a:p>
            <a:r>
              <a:rPr lang="ko-KR" altLang="en-US" dirty="0" smtClean="0"/>
              <a:t>기계의 제어</a:t>
            </a:r>
            <a:endParaRPr lang="en-US" altLang="ko-KR" dirty="0" smtClean="0"/>
          </a:p>
          <a:p>
            <a:r>
              <a:rPr lang="ko-KR" altLang="en-US" dirty="0" smtClean="0"/>
              <a:t>로</a:t>
            </a:r>
            <a:r>
              <a:rPr lang="ko-KR" altLang="en-US" dirty="0"/>
              <a:t>봇</a:t>
            </a: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4427984" y="1772816"/>
            <a:ext cx="3528392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나침</a:t>
            </a:r>
            <a:r>
              <a:rPr lang="ko-KR" altLang="en-US" dirty="0"/>
              <a:t>반</a:t>
            </a:r>
            <a:endParaRPr lang="en-US" altLang="ko-KR" dirty="0" smtClean="0"/>
          </a:p>
          <a:p>
            <a:r>
              <a:rPr lang="ko-KR" altLang="en-US" dirty="0" smtClean="0"/>
              <a:t>시계</a:t>
            </a:r>
            <a:endParaRPr lang="en-US" altLang="ko-KR" dirty="0" smtClean="0"/>
          </a:p>
          <a:p>
            <a:r>
              <a:rPr lang="ko-KR" altLang="en-US" dirty="0" err="1" smtClean="0"/>
              <a:t>트레부켓</a:t>
            </a:r>
            <a:r>
              <a:rPr lang="en-US" altLang="ko-KR" dirty="0" smtClean="0"/>
              <a:t>(trebuchet)</a:t>
            </a:r>
            <a:endParaRPr lang="ko-KR" altLang="en-US" dirty="0"/>
          </a:p>
        </p:txBody>
      </p:sp>
      <p:pic>
        <p:nvPicPr>
          <p:cNvPr id="12290" name="Picture 2" descr="C:\Users\Administrator\Desktop\창의공학설계\창의공학설계_그림파일\1장\그림1-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98"/>
          <a:stretch/>
        </p:blipFill>
        <p:spPr bwMode="auto">
          <a:xfrm>
            <a:off x="2627784" y="3356992"/>
            <a:ext cx="505608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dministrator\Desktop\창의공학설계\창의공학설계_그림파일\1장\그림1-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3" r="34769" b="16736"/>
          <a:stretch/>
        </p:blipFill>
        <p:spPr bwMode="auto">
          <a:xfrm>
            <a:off x="827784" y="3356993"/>
            <a:ext cx="1800000" cy="169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5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 발전의 역사적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(4) </a:t>
            </a:r>
            <a:r>
              <a:rPr lang="ko-KR" altLang="en-US" dirty="0" smtClean="0"/>
              <a:t>르네상스 </a:t>
            </a:r>
            <a:r>
              <a:rPr lang="ko-KR" altLang="en-US" dirty="0"/>
              <a:t>시대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레오나르도 </a:t>
            </a:r>
            <a:r>
              <a:rPr lang="ko-KR" altLang="en-US" dirty="0"/>
              <a:t>다빈치</a:t>
            </a:r>
            <a:r>
              <a:rPr lang="en-US" altLang="ko-KR" dirty="0"/>
              <a:t>: </a:t>
            </a:r>
            <a:r>
              <a:rPr lang="ko-KR" altLang="en-US" dirty="0"/>
              <a:t>기계설계 및 인체공학 연구</a:t>
            </a:r>
            <a:r>
              <a:rPr lang="en-US" altLang="ko-KR" dirty="0"/>
              <a:t>, </a:t>
            </a:r>
            <a:r>
              <a:rPr lang="ko-KR" altLang="en-US" dirty="0"/>
              <a:t>헬리콥터 등</a:t>
            </a:r>
          </a:p>
          <a:p>
            <a:pPr fontAlgn="base"/>
            <a:r>
              <a:rPr lang="ko-KR" altLang="en-US" dirty="0" smtClean="0"/>
              <a:t>갈릴레오</a:t>
            </a:r>
            <a:r>
              <a:rPr lang="en-US" altLang="ko-KR" dirty="0"/>
              <a:t>: </a:t>
            </a:r>
            <a:r>
              <a:rPr lang="ko-KR" altLang="en-US" dirty="0"/>
              <a:t>지동설을 주장한 천문학의 아버지 </a:t>
            </a:r>
          </a:p>
          <a:p>
            <a:pPr fontAlgn="base"/>
            <a:r>
              <a:rPr lang="ko-KR" altLang="en-US" dirty="0" smtClean="0"/>
              <a:t>뉴턴</a:t>
            </a:r>
            <a:r>
              <a:rPr lang="en-US" altLang="ko-KR" dirty="0"/>
              <a:t>: </a:t>
            </a:r>
            <a:r>
              <a:rPr lang="ko-KR" altLang="en-US" dirty="0"/>
              <a:t>운동 법칙과 만유인력 주장</a:t>
            </a:r>
          </a:p>
          <a:p>
            <a:endParaRPr lang="ko-KR" altLang="en-US" dirty="0"/>
          </a:p>
        </p:txBody>
      </p:sp>
      <p:pic>
        <p:nvPicPr>
          <p:cNvPr id="13314" name="Picture 2" descr="C:\Users\Administrator\Desktop\창의공학설계\창의공학설계_그림파일\1장\그림1-1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0" b="14845"/>
          <a:stretch/>
        </p:blipFill>
        <p:spPr bwMode="auto">
          <a:xfrm>
            <a:off x="5391926" y="3376042"/>
            <a:ext cx="2431901" cy="16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Administrator\Desktop\창의공학설계\창의공학설계_그림파일\1장\그림1-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059"/>
          <a:stretch/>
        </p:blipFill>
        <p:spPr bwMode="auto">
          <a:xfrm>
            <a:off x="1000175" y="3429805"/>
            <a:ext cx="2096226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Administrator\Desktop\창의공학설계\창의공학설계_그림파일\1장\그림1-1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9086"/>
          <a:stretch/>
        </p:blipFill>
        <p:spPr bwMode="auto">
          <a:xfrm>
            <a:off x="3039251" y="3413819"/>
            <a:ext cx="2405637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7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 발전의 역사적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2.2 </a:t>
            </a:r>
            <a:r>
              <a:rPr lang="ko-KR" altLang="en-US" dirty="0"/>
              <a:t>산업혁명 시대부터 </a:t>
            </a:r>
            <a:r>
              <a:rPr lang="en-US" altLang="ko-KR" dirty="0"/>
              <a:t>21</a:t>
            </a:r>
            <a:r>
              <a:rPr lang="ko-KR" altLang="en-US" dirty="0"/>
              <a:t>세기 이후의 시대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272808" cy="3600400"/>
          </a:xfrm>
        </p:spPr>
        <p:txBody>
          <a:bodyPr/>
          <a:lstStyle/>
          <a:p>
            <a:pPr fontAlgn="base">
              <a:buAutoNum type="arabicParenBoth"/>
            </a:pPr>
            <a:r>
              <a:rPr lang="ko-KR" altLang="en-US" dirty="0" smtClean="0"/>
              <a:t>산업혁명 시대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>
                <a:latin typeface="+mn-ea"/>
              </a:rPr>
              <a:t>방적기 개발</a:t>
            </a:r>
            <a:endParaRPr lang="en-US" altLang="ko-KR" dirty="0" smtClean="0">
              <a:latin typeface="+mn-ea"/>
            </a:endParaRPr>
          </a:p>
          <a:p>
            <a:pPr fontAlgn="base"/>
            <a:r>
              <a:rPr lang="ko-KR" altLang="en-US" dirty="0"/>
              <a:t>증기자동차 </a:t>
            </a:r>
            <a:r>
              <a:rPr lang="en-US" altLang="ko-KR" dirty="0"/>
              <a:t>(1770</a:t>
            </a:r>
            <a:r>
              <a:rPr lang="ko-KR" altLang="en-US" dirty="0"/>
              <a:t>년</a:t>
            </a:r>
            <a:r>
              <a:rPr lang="en-US" altLang="ko-KR" dirty="0"/>
              <a:t>), </a:t>
            </a:r>
            <a:r>
              <a:rPr lang="ko-KR" altLang="en-US" dirty="0"/>
              <a:t>증기선 </a:t>
            </a:r>
            <a:r>
              <a:rPr lang="en-US" altLang="ko-KR" dirty="0"/>
              <a:t>(1807</a:t>
            </a:r>
            <a:r>
              <a:rPr lang="ko-KR" altLang="en-US" dirty="0"/>
              <a:t>년</a:t>
            </a:r>
            <a:r>
              <a:rPr lang="en-US" altLang="ko-KR" dirty="0"/>
              <a:t>), </a:t>
            </a:r>
            <a:r>
              <a:rPr lang="ko-KR" altLang="en-US" dirty="0"/>
              <a:t>증기기차 </a:t>
            </a:r>
            <a:r>
              <a:rPr lang="en-US" altLang="ko-KR" dirty="0"/>
              <a:t>(1814</a:t>
            </a:r>
            <a:r>
              <a:rPr lang="ko-KR" altLang="en-US" dirty="0"/>
              <a:t>년</a:t>
            </a:r>
            <a:r>
              <a:rPr lang="en-US" altLang="ko-KR" dirty="0"/>
              <a:t>) </a:t>
            </a:r>
            <a:r>
              <a:rPr lang="ko-KR" altLang="en-US" dirty="0"/>
              <a:t>개발</a:t>
            </a:r>
          </a:p>
          <a:p>
            <a:pPr fontAlgn="base"/>
            <a:endParaRPr lang="ko-KR" altLang="en-US" dirty="0">
              <a:latin typeface="+mn-ea"/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4427984" y="1772816"/>
            <a:ext cx="36004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Wingdings" pitchFamily="2" charset="2"/>
              <a:buNone/>
            </a:pPr>
            <a:endParaRPr lang="ko-KR" altLang="en-US" dirty="0" smtClean="0"/>
          </a:p>
          <a:p>
            <a:pPr fontAlgn="base"/>
            <a:endParaRPr lang="ko-KR" altLang="en-US" dirty="0"/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3405014" y="2237631"/>
            <a:ext cx="43204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/>
              <a:t>영국의 </a:t>
            </a:r>
            <a:r>
              <a:rPr lang="ko-KR" altLang="en-US" dirty="0" err="1"/>
              <a:t>제임스</a:t>
            </a:r>
            <a:r>
              <a:rPr lang="ko-KR" altLang="en-US" dirty="0"/>
              <a:t> 와트가 증기기관 개발</a:t>
            </a:r>
          </a:p>
          <a:p>
            <a:pPr fontAlgn="base"/>
            <a:endParaRPr lang="ko-KR" altLang="en-US" dirty="0">
              <a:latin typeface="+mn-ea"/>
            </a:endParaRPr>
          </a:p>
        </p:txBody>
      </p:sp>
      <p:pic>
        <p:nvPicPr>
          <p:cNvPr id="14338" name="Picture 2" descr="C:\Users\Administrator\Desktop\창의공학설계\창의공학설계_그림파일\1장\그림1-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4"/>
          <a:stretch/>
        </p:blipFill>
        <p:spPr bwMode="auto">
          <a:xfrm>
            <a:off x="1835695" y="4620368"/>
            <a:ext cx="4716000" cy="125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Administrator\Desktop\창의공학설계\창의공학설계_그림파일\1장\그림1-2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68"/>
          <a:stretch/>
        </p:blipFill>
        <p:spPr bwMode="auto">
          <a:xfrm>
            <a:off x="1835696" y="3140968"/>
            <a:ext cx="4668838" cy="15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8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 발전의 역사적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(2) 20</a:t>
            </a:r>
            <a:r>
              <a:rPr lang="ko-KR" altLang="en-US" dirty="0"/>
              <a:t>세기의 과학혁명 시대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3600400" cy="4392488"/>
          </a:xfrm>
        </p:spPr>
        <p:txBody>
          <a:bodyPr>
            <a:normAutofit/>
          </a:bodyPr>
          <a:lstStyle/>
          <a:p>
            <a:r>
              <a:rPr lang="ko-KR" altLang="en-US" dirty="0"/>
              <a:t>자동차의 성능개선</a:t>
            </a:r>
            <a:r>
              <a:rPr lang="en-US" altLang="ko-KR" dirty="0"/>
              <a:t>, </a:t>
            </a:r>
            <a:r>
              <a:rPr lang="ko-KR" altLang="en-US" dirty="0" smtClean="0"/>
              <a:t>대량생산</a:t>
            </a:r>
            <a:endParaRPr lang="en-US" altLang="ko-KR" dirty="0" smtClean="0"/>
          </a:p>
          <a:p>
            <a:r>
              <a:rPr lang="ko-KR" altLang="en-US" dirty="0" smtClean="0"/>
              <a:t>비행기의 개발</a:t>
            </a:r>
            <a:endParaRPr lang="en-US" altLang="ko-KR" dirty="0" smtClean="0"/>
          </a:p>
          <a:p>
            <a:r>
              <a:rPr lang="ko-KR" altLang="en-US" dirty="0" err="1" smtClean="0"/>
              <a:t>메커트로닉스</a:t>
            </a:r>
            <a:r>
              <a:rPr lang="ko-KR" altLang="en-US" dirty="0" smtClean="0"/>
              <a:t> 기술 개발</a:t>
            </a:r>
            <a:endParaRPr lang="en-US" altLang="ko-KR" dirty="0" smtClean="0"/>
          </a:p>
          <a:p>
            <a:r>
              <a:rPr lang="ko-KR" altLang="en-US" dirty="0" smtClean="0"/>
              <a:t>디스플레이 장치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4427984" y="1772816"/>
            <a:ext cx="36004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전기 시설의 확장</a:t>
            </a:r>
            <a:endParaRPr lang="en-US" altLang="ko-KR" dirty="0" smtClean="0"/>
          </a:p>
          <a:p>
            <a:r>
              <a:rPr lang="ko-KR" altLang="en-US" dirty="0" smtClean="0"/>
              <a:t>원자력 기술 개발</a:t>
            </a:r>
            <a:endParaRPr lang="en-US" altLang="ko-KR" dirty="0" smtClean="0"/>
          </a:p>
          <a:p>
            <a:r>
              <a:rPr lang="ko-KR" altLang="en-US" dirty="0" smtClean="0"/>
              <a:t>진공관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반도체</a:t>
            </a:r>
            <a:r>
              <a:rPr lang="en-US" altLang="ko-KR" dirty="0" smtClean="0"/>
              <a:t>, VLSI, ULSI</a:t>
            </a:r>
          </a:p>
          <a:p>
            <a:r>
              <a:rPr lang="ko-KR" altLang="en-US" dirty="0" smtClean="0"/>
              <a:t>휴대폰을 비롯한 휴대기기</a:t>
            </a:r>
            <a:endParaRPr lang="ko-KR" altLang="en-US" dirty="0"/>
          </a:p>
        </p:txBody>
      </p:sp>
      <p:pic>
        <p:nvPicPr>
          <p:cNvPr id="15362" name="Picture 2" descr="C:\Users\Administrator\Desktop\창의공학설계\창의공학설계_그림파일\1장\그림1-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66"/>
          <a:stretch/>
        </p:blipFill>
        <p:spPr bwMode="auto">
          <a:xfrm>
            <a:off x="2932832" y="3588743"/>
            <a:ext cx="4754562" cy="16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Administrator\Desktop\창의공학설계\창의공학설계_그림파일\1장\그림1-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6353"/>
          <a:stretch/>
        </p:blipFill>
        <p:spPr bwMode="auto">
          <a:xfrm>
            <a:off x="983286" y="3603626"/>
            <a:ext cx="2025905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 발전의 역사적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(3) 21</a:t>
            </a:r>
            <a:r>
              <a:rPr lang="ko-KR" altLang="en-US" dirty="0"/>
              <a:t>세기 이후의 시대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272808" cy="3600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과학과 공학 분야와의 융합</a:t>
            </a:r>
            <a:r>
              <a:rPr lang="en-US" altLang="ko-KR" dirty="0" smtClean="0"/>
              <a:t>(fusion) </a:t>
            </a:r>
            <a:r>
              <a:rPr lang="ko-KR" altLang="en-US" dirty="0" smtClean="0"/>
              <a:t>기술에 대한 연구 가속화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800" dirty="0" smtClean="0"/>
          </a:p>
          <a:p>
            <a:r>
              <a:rPr lang="ko-KR" altLang="en-US" dirty="0" err="1" smtClean="0"/>
              <a:t>나노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r>
              <a:rPr lang="ko-KR" altLang="en-US" dirty="0" smtClean="0"/>
              <a:t>사물인터넷</a:t>
            </a:r>
            <a:endParaRPr lang="en-US" altLang="ko-KR" dirty="0" smtClean="0"/>
          </a:p>
          <a:p>
            <a:r>
              <a:rPr lang="ko-KR" altLang="en-US" dirty="0" smtClean="0"/>
              <a:t>생명공학기</a:t>
            </a:r>
            <a:r>
              <a:rPr lang="ko-KR" altLang="en-US" dirty="0"/>
              <a:t>술</a:t>
            </a:r>
            <a:endParaRPr lang="en-US" altLang="ko-KR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4427984" y="2238772"/>
            <a:ext cx="3528392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정보통신기술</a:t>
            </a:r>
            <a:r>
              <a:rPr lang="en-US" altLang="ko-KR" dirty="0" smtClean="0"/>
              <a:t>(ICT)</a:t>
            </a:r>
          </a:p>
          <a:p>
            <a:r>
              <a:rPr lang="ko-KR" altLang="en-US" dirty="0" smtClean="0"/>
              <a:t>광</a:t>
            </a:r>
            <a:r>
              <a:rPr lang="en-US" altLang="ko-KR" dirty="0" smtClean="0"/>
              <a:t>(optical)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r>
              <a:rPr lang="ko-KR" altLang="en-US" dirty="0" smtClean="0"/>
              <a:t>유전인자들의 분석</a:t>
            </a:r>
            <a:endParaRPr lang="en-US" altLang="ko-KR" dirty="0"/>
          </a:p>
        </p:txBody>
      </p:sp>
      <p:pic>
        <p:nvPicPr>
          <p:cNvPr id="16386" name="Picture 2" descr="C:\Users\Administrator\Desktop\창의공학설계\창의공학설계_그림파일\1장\그림1-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" b="20698"/>
          <a:stretch/>
        </p:blipFill>
        <p:spPr bwMode="auto">
          <a:xfrm>
            <a:off x="2117900" y="4914899"/>
            <a:ext cx="392188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Administrator\Desktop\창의공학설계\창의공학설계_그림파일\1장\그림1-2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" b="17540"/>
          <a:stretch/>
        </p:blipFill>
        <p:spPr bwMode="auto">
          <a:xfrm>
            <a:off x="2096294" y="3486150"/>
            <a:ext cx="3924000" cy="136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47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2.3 20</a:t>
            </a:r>
            <a:r>
              <a:rPr lang="ko-KR" altLang="en-US" dirty="0"/>
              <a:t>세기에 이루어진 위대한 공학 업적들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55576" y="1196752"/>
            <a:ext cx="7776864" cy="576064"/>
          </a:xfrm>
        </p:spPr>
        <p:txBody>
          <a:bodyPr/>
          <a:lstStyle/>
          <a:p>
            <a:pPr fontAlgn="base"/>
            <a:r>
              <a:rPr lang="en-US" altLang="ko-KR" dirty="0"/>
              <a:t>20</a:t>
            </a:r>
            <a:r>
              <a:rPr lang="ko-KR" altLang="en-US" dirty="0"/>
              <a:t>세기에 이루어진 </a:t>
            </a:r>
            <a:r>
              <a:rPr lang="en-US" altLang="ko-KR" dirty="0"/>
              <a:t>20</a:t>
            </a:r>
            <a:r>
              <a:rPr lang="ko-KR" altLang="en-US" dirty="0"/>
              <a:t>가지 공학 업적들</a:t>
            </a:r>
          </a:p>
        </p:txBody>
      </p:sp>
      <p:pic>
        <p:nvPicPr>
          <p:cNvPr id="17410" name="Picture 2" descr="C:\Users\Administrator\Desktop\삭제-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18" y="1729383"/>
            <a:ext cx="7326685" cy="37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 smtClean="0">
                  <a:solidFill>
                    <a:srgbClr val="92D050"/>
                  </a:solidFill>
                </a:rPr>
                <a:t>01</a:t>
              </a:r>
              <a:endParaRPr lang="ko-KR" altLang="en-US" b="1" spc="-500" dirty="0">
                <a:solidFill>
                  <a:srgbClr val="92D05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 smtClean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prstClr val="black"/>
                </a:solidFill>
              </a:rPr>
              <a:t>요즘 들어 공학설계에 대한 관심이 커지고 있으며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더욱 흥미로우면서도 새로운 관점에 바탕을 둔 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prstClr val="black"/>
                </a:solidFill>
              </a:rPr>
              <a:t>창의적인 </a:t>
            </a:r>
            <a:r>
              <a:rPr lang="ko-KR" altLang="en-US" sz="1200" b="1" dirty="0">
                <a:solidFill>
                  <a:prstClr val="black"/>
                </a:solidFill>
              </a:rPr>
              <a:t>탐구 방법이 요구되고 있다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  <a:r>
              <a:rPr lang="ko-KR" altLang="en-US" sz="1200" b="1" dirty="0">
                <a:solidFill>
                  <a:prstClr val="black"/>
                </a:solidFill>
              </a:rPr>
              <a:t>이에 따라 새로운 개념의 창의적 공학설계의 중요성이 점차 커지고 있다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.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prstClr val="black"/>
                </a:solidFill>
              </a:rPr>
              <a:t>제</a:t>
            </a:r>
            <a:r>
              <a:rPr lang="en-US" altLang="ko-KR" sz="1200" b="1" dirty="0">
                <a:solidFill>
                  <a:prstClr val="black"/>
                </a:solidFill>
              </a:rPr>
              <a:t>1</a:t>
            </a:r>
            <a:r>
              <a:rPr lang="ko-KR" altLang="en-US" sz="1200" b="1" dirty="0">
                <a:solidFill>
                  <a:prstClr val="black"/>
                </a:solidFill>
              </a:rPr>
              <a:t>장에서는 창의적 공학설계의 중심 개념 중 공학설계의 배경을 주제로 하여 살펴본다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prstClr val="black"/>
                </a:solidFill>
              </a:rPr>
              <a:t>공학의 </a:t>
            </a:r>
            <a:r>
              <a:rPr lang="ko-KR" altLang="en-US" sz="1200" b="1" dirty="0">
                <a:solidFill>
                  <a:prstClr val="black"/>
                </a:solidFill>
              </a:rPr>
              <a:t>정의와 공학적 문제 정의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공학 발전의 역사적 배경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그리고 공학과 공학설계에 대해 살펴본다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.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 smtClean="0">
                <a:solidFill>
                  <a:srgbClr val="002060"/>
                </a:solidFill>
              </a:rPr>
              <a:t>1.1 </a:t>
            </a:r>
            <a:r>
              <a:rPr lang="ko-KR" altLang="en-US" sz="1500" b="1" dirty="0">
                <a:solidFill>
                  <a:srgbClr val="002060"/>
                </a:solidFill>
              </a:rPr>
              <a:t>공학의 정의와 공학적 문제 정의</a:t>
            </a:r>
          </a:p>
          <a:p>
            <a:r>
              <a:rPr lang="en-US" altLang="ko-KR" sz="1500" b="1" dirty="0" smtClean="0">
                <a:solidFill>
                  <a:srgbClr val="002060"/>
                </a:solidFill>
              </a:rPr>
              <a:t>1.2 </a:t>
            </a:r>
            <a:r>
              <a:rPr lang="ko-KR" altLang="en-US" sz="1500" b="1" dirty="0">
                <a:solidFill>
                  <a:srgbClr val="002060"/>
                </a:solidFill>
              </a:rPr>
              <a:t>공학 발전의 역사적 배경</a:t>
            </a:r>
          </a:p>
          <a:p>
            <a:r>
              <a:rPr lang="en-US" altLang="ko-KR" sz="1500" b="1" dirty="0" smtClean="0">
                <a:solidFill>
                  <a:srgbClr val="002060"/>
                </a:solidFill>
              </a:rPr>
              <a:t>1.3 </a:t>
            </a:r>
            <a:r>
              <a:rPr lang="ko-KR" altLang="en-US" sz="1500" b="1" dirty="0">
                <a:solidFill>
                  <a:srgbClr val="002060"/>
                </a:solidFill>
              </a:rPr>
              <a:t>공학과 공학설계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1880" y="3140968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</a:rPr>
              <a:t>공학설계의 </a:t>
            </a:r>
            <a:endParaRPr lang="en-US" altLang="ko-KR" sz="2400" b="1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rgbClr val="002060"/>
                </a:solidFill>
              </a:rPr>
              <a:t>배경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r>
              <a:rPr lang="ko-KR" altLang="en-US" dirty="0"/>
              <a:t>세기에 이루어진 위대한 공학 업적들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idx="14"/>
          </p:nvPr>
        </p:nvSpPr>
        <p:spPr>
          <a:xfrm>
            <a:off x="755576" y="1196752"/>
            <a:ext cx="7272808" cy="3600400"/>
          </a:xfrm>
        </p:spPr>
        <p:txBody>
          <a:bodyPr/>
          <a:lstStyle/>
          <a:p>
            <a:pPr fontAlgn="base"/>
            <a:r>
              <a:rPr lang="ko-KR" altLang="en-US" dirty="0"/>
              <a:t>전화기</a:t>
            </a:r>
            <a:r>
              <a:rPr lang="en-US" altLang="ko-KR" dirty="0"/>
              <a:t>, </a:t>
            </a:r>
            <a:r>
              <a:rPr lang="ko-KR" altLang="en-US" dirty="0"/>
              <a:t>전구</a:t>
            </a:r>
            <a:r>
              <a:rPr lang="en-US" altLang="ko-KR" dirty="0"/>
              <a:t>, </a:t>
            </a:r>
            <a:r>
              <a:rPr lang="ko-KR" altLang="en-US" dirty="0"/>
              <a:t>비행기</a:t>
            </a:r>
            <a:r>
              <a:rPr lang="en-US" altLang="ko-KR" dirty="0"/>
              <a:t>, </a:t>
            </a:r>
            <a:r>
              <a:rPr lang="ko-KR" altLang="en-US" dirty="0"/>
              <a:t>엘리베이터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사진기</a:t>
            </a:r>
            <a:r>
              <a:rPr lang="en-US" altLang="ko-KR" dirty="0"/>
              <a:t>, </a:t>
            </a:r>
            <a:r>
              <a:rPr lang="ko-KR" altLang="en-US" dirty="0"/>
              <a:t>컴퓨터 등</a:t>
            </a:r>
          </a:p>
          <a:p>
            <a:pPr marL="0" indent="0">
              <a:buNone/>
            </a:pPr>
            <a:endParaRPr lang="en-US" altLang="ko-KR" sz="800" dirty="0" smtClean="0"/>
          </a:p>
        </p:txBody>
      </p:sp>
      <p:pic>
        <p:nvPicPr>
          <p:cNvPr id="18434" name="Picture 2" descr="C:\Users\Administrator\Desktop\창의공학설계\창의공학설계_그림파일\1장\그림1-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59" y="3789553"/>
            <a:ext cx="3345036" cy="173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dministrator\Desktop\창의공학설계\창의공학설계_그림파일\1장\그림1-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1916832"/>
            <a:ext cx="3770561" cy="176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Administrator\Desktop\창의공학설계\창의공학설계_그림파일\1장\그림1-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3" y="3708276"/>
            <a:ext cx="3731534" cy="178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Administrator\Desktop\창의공학설계\창의공학설계_그림파일\1장\그림1-2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8" y="2185697"/>
            <a:ext cx="3673622" cy="153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공학과 공학설계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55576" y="1196752"/>
            <a:ext cx="7776864" cy="576064"/>
          </a:xfrm>
        </p:spPr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/>
              <a:t>공학 분야의 확산</a:t>
            </a:r>
          </a:p>
        </p:txBody>
      </p:sp>
      <p:sp>
        <p:nvSpPr>
          <p:cNvPr id="9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272808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공학의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기계공학을 </a:t>
            </a:r>
            <a:r>
              <a:rPr lang="ko-KR" altLang="en-US" dirty="0"/>
              <a:t>비롯한 수많은 분야들</a:t>
            </a:r>
          </a:p>
          <a:p>
            <a:pPr fontAlgn="base"/>
            <a:r>
              <a:rPr lang="ko-KR" altLang="en-US" dirty="0" smtClean="0"/>
              <a:t>현재 </a:t>
            </a:r>
            <a:r>
              <a:rPr lang="ko-KR" altLang="en-US" dirty="0"/>
              <a:t>분야 간 융합을 통한 새로운 공학 분야들이 생기고 있음</a:t>
            </a:r>
          </a:p>
          <a:p>
            <a:pPr fontAlgn="base"/>
            <a:r>
              <a:rPr lang="ko-KR" altLang="en-US" dirty="0" smtClean="0"/>
              <a:t>다음 </a:t>
            </a:r>
            <a:r>
              <a:rPr lang="ko-KR" altLang="en-US" dirty="0"/>
              <a:t>영역에 포함되지 않은 분야일수록 새로운 분야임</a:t>
            </a:r>
          </a:p>
        </p:txBody>
      </p:sp>
      <p:pic>
        <p:nvPicPr>
          <p:cNvPr id="19458" name="Picture 2" descr="C:\Users\Administrator\Desktop\삭제-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3" y="3423071"/>
            <a:ext cx="6843349" cy="188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63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공학의 분야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196752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기계공학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물리학과 역학을 기초로 기계의 설계</a:t>
            </a:r>
            <a:r>
              <a:rPr lang="en-US" altLang="ko-KR" dirty="0"/>
              <a:t>, </a:t>
            </a:r>
            <a:r>
              <a:rPr lang="ko-KR" altLang="en-US" dirty="0"/>
              <a:t>사용법</a:t>
            </a:r>
            <a:r>
              <a:rPr lang="en-US" altLang="ko-KR" dirty="0"/>
              <a:t>, </a:t>
            </a:r>
            <a:r>
              <a:rPr lang="ko-KR" altLang="en-US" dirty="0"/>
              <a:t>성능을 </a:t>
            </a:r>
            <a:r>
              <a:rPr lang="ko-KR" altLang="en-US" dirty="0" smtClean="0"/>
              <a:t>연구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화학공학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화학제품의 제조공정을 위한 계획</a:t>
            </a:r>
            <a:r>
              <a:rPr lang="en-US" altLang="ko-KR" dirty="0"/>
              <a:t>, </a:t>
            </a:r>
            <a:r>
              <a:rPr lang="ko-KR" altLang="en-US" dirty="0"/>
              <a:t>장치의 설계</a:t>
            </a:r>
            <a:r>
              <a:rPr lang="en-US" altLang="ko-KR" dirty="0"/>
              <a:t>, </a:t>
            </a:r>
            <a:r>
              <a:rPr lang="ko-KR" altLang="en-US" dirty="0"/>
              <a:t>운용을 연구</a:t>
            </a:r>
          </a:p>
          <a:p>
            <a:endParaRPr lang="ko-KR" altLang="en-US" dirty="0"/>
          </a:p>
        </p:txBody>
      </p:sp>
      <p:pic>
        <p:nvPicPr>
          <p:cNvPr id="20482" name="Picture 2" descr="C:\Users\Administrator\Desktop\창의공학설계\창의공학설계_그림파일\1장\삭제-39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"/>
          <a:stretch/>
        </p:blipFill>
        <p:spPr bwMode="auto">
          <a:xfrm>
            <a:off x="1866437" y="1960265"/>
            <a:ext cx="4351081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Administrator\Desktop\창의공학설계\창의공학설계_그림파일\1장\삭제-39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354" y="4437112"/>
            <a:ext cx="4266305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1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공학의 분야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196752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전자공학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전자들의 운동에 대한 과학적 지식과 그 응용 기술을 연구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신소재공학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이전의 재료에는 없는 새롭고 뛰어난 특성을 가진 소재를 연구</a:t>
            </a:r>
          </a:p>
          <a:p>
            <a:endParaRPr lang="ko-KR" altLang="en-US" dirty="0"/>
          </a:p>
        </p:txBody>
      </p:sp>
      <p:pic>
        <p:nvPicPr>
          <p:cNvPr id="21506" name="Picture 2" descr="C:\Users\Administrator\Desktop\창의공학설계\창의공학설계_그림파일\1장\삭제-39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4" y="1938338"/>
            <a:ext cx="405343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Administrator\Desktop\창의공학설계\창의공학설계_그림파일\1장\삭제-40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216" y="4437112"/>
            <a:ext cx="433145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0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공학의 분야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196752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건축공학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구조</a:t>
            </a:r>
            <a:r>
              <a:rPr lang="en-US" altLang="ko-KR" dirty="0"/>
              <a:t>, </a:t>
            </a:r>
            <a:r>
              <a:rPr lang="ko-KR" altLang="en-US" dirty="0"/>
              <a:t>재료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시공법 등을 연구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토목공학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도로</a:t>
            </a:r>
            <a:r>
              <a:rPr lang="en-US" altLang="ko-KR" dirty="0"/>
              <a:t>, </a:t>
            </a:r>
            <a:r>
              <a:rPr lang="ko-KR" altLang="en-US" dirty="0"/>
              <a:t>하천</a:t>
            </a:r>
            <a:r>
              <a:rPr lang="en-US" altLang="ko-KR" dirty="0"/>
              <a:t>, </a:t>
            </a:r>
            <a:r>
              <a:rPr lang="ko-KR" altLang="en-US" dirty="0"/>
              <a:t>도시 계획 등 토목에 관한 이론과 실제를 연구</a:t>
            </a:r>
          </a:p>
          <a:p>
            <a:pPr marL="0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22530" name="Picture 2" descr="C:\Users\Administrator\Desktop\창의공학설계\창의공학설계_그림파일\1장\삭제-40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63" y="1952189"/>
            <a:ext cx="455801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Administrator\Desktop\창의공학설계\창의공학설계_그림파일\1장\삭제-40-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8" y="4437112"/>
            <a:ext cx="452529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0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공학의 분야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196752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산업공학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시스템이나 프로세스 등을 과학적 방법으로 최적화하고 합리화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컴퓨터공학</a:t>
            </a:r>
          </a:p>
          <a:p>
            <a:pPr marL="0" indent="0" fontAlgn="base">
              <a:buNone/>
            </a:pPr>
            <a:r>
              <a:rPr lang="en-US" altLang="ko-KR" dirty="0" smtClean="0"/>
              <a:t>  - </a:t>
            </a:r>
            <a:r>
              <a:rPr lang="ko-KR" altLang="en-US" dirty="0"/>
              <a:t>하드웨어와 소프트웨어를 통해 다양한 응용을 가능하게 함</a:t>
            </a:r>
          </a:p>
          <a:p>
            <a:endParaRPr lang="ko-KR" altLang="en-US" dirty="0"/>
          </a:p>
        </p:txBody>
      </p:sp>
      <p:pic>
        <p:nvPicPr>
          <p:cNvPr id="23556" name="Picture 4" descr="C:\Users\Administrator\Desktop\창의공학설계\창의공학설계_그림파일\1장\삭제-41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04" y="1950740"/>
            <a:ext cx="44210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Administrator\Desktop\창의공학설계\창의공학설계_그림파일\1장\삭제-41-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67" y="4437112"/>
            <a:ext cx="459435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공학설계란 </a:t>
            </a:r>
            <a:r>
              <a:rPr lang="ko-KR" altLang="en-US" dirty="0"/>
              <a:t>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(1) </a:t>
            </a:r>
            <a:r>
              <a:rPr lang="ko-KR" altLang="en-US" dirty="0" smtClean="0"/>
              <a:t>공학설계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공학설계의 </a:t>
            </a:r>
            <a:r>
              <a:rPr lang="ko-KR" altLang="en-US" dirty="0" smtClean="0"/>
              <a:t>배경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인간은 고대로부터 </a:t>
            </a:r>
            <a:r>
              <a:rPr lang="ko-KR" altLang="en-US" dirty="0"/>
              <a:t>생활에 필요한 도구들을 끊임없이 개발</a:t>
            </a:r>
          </a:p>
          <a:p>
            <a:pPr fontAlgn="base"/>
            <a:r>
              <a:rPr lang="ko-KR" altLang="en-US" dirty="0" smtClean="0"/>
              <a:t>도구 </a:t>
            </a:r>
            <a:r>
              <a:rPr lang="ko-KR" altLang="en-US" dirty="0"/>
              <a:t>개발은 아이디어를 구체화시키는 설계에 의해 이루어짐</a:t>
            </a:r>
          </a:p>
          <a:p>
            <a:pPr fontAlgn="base"/>
            <a:r>
              <a:rPr lang="ko-KR" altLang="en-US" dirty="0" smtClean="0"/>
              <a:t>그 </a:t>
            </a:r>
            <a:r>
              <a:rPr lang="ko-KR" altLang="en-US" dirty="0"/>
              <a:t>후 간단한 형태의 기계 등이 만들어지고 개선되어 왔음</a:t>
            </a:r>
          </a:p>
          <a:p>
            <a:pPr fontAlgn="base"/>
            <a:r>
              <a:rPr lang="ko-KR" altLang="en-US" dirty="0" smtClean="0"/>
              <a:t>현대에는 </a:t>
            </a:r>
            <a:r>
              <a:rPr lang="ko-KR" altLang="en-US" dirty="0"/>
              <a:t>다양한 형태의 공학설계가 이루어지고 있음</a:t>
            </a:r>
          </a:p>
          <a:p>
            <a:endParaRPr lang="ko-KR" altLang="en-US" dirty="0"/>
          </a:p>
        </p:txBody>
      </p:sp>
      <p:pic>
        <p:nvPicPr>
          <p:cNvPr id="24578" name="Picture 2" descr="C:\Users\Administrator\Desktop\창의공학설계\창의공학설계_그림파일\1장\그림1-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89040"/>
            <a:ext cx="4316412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공학설계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공학설계</a:t>
            </a:r>
            <a:r>
              <a:rPr lang="en-US" altLang="ko-KR" dirty="0"/>
              <a:t>(engineering design)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통상 </a:t>
            </a:r>
            <a:r>
              <a:rPr lang="ko-KR" altLang="en-US" dirty="0"/>
              <a:t>‘설계</a:t>
            </a:r>
            <a:r>
              <a:rPr lang="en-US" altLang="ko-KR" dirty="0"/>
              <a:t>(design)’</a:t>
            </a:r>
            <a:r>
              <a:rPr lang="ko-KR" altLang="en-US" dirty="0"/>
              <a:t>라고도 부름</a:t>
            </a:r>
          </a:p>
          <a:p>
            <a:pPr fontAlgn="base"/>
            <a:r>
              <a:rPr lang="ko-KR" altLang="en-US" dirty="0" smtClean="0"/>
              <a:t>목적물을 </a:t>
            </a:r>
            <a:r>
              <a:rPr lang="ko-KR" altLang="en-US" dirty="0"/>
              <a:t>만들거나 변경</a:t>
            </a:r>
            <a:r>
              <a:rPr lang="en-US" altLang="ko-KR" dirty="0"/>
              <a:t>, </a:t>
            </a:r>
            <a:r>
              <a:rPr lang="ko-KR" altLang="en-US" dirty="0"/>
              <a:t>해체하는 일에 대한 계획을 세우는 일</a:t>
            </a:r>
          </a:p>
          <a:p>
            <a:pPr fontAlgn="base"/>
            <a:r>
              <a:rPr lang="ko-KR" altLang="en-US" dirty="0" smtClean="0"/>
              <a:t>아이디어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블록다이어그램</a:t>
            </a:r>
            <a:r>
              <a:rPr lang="en-US" altLang="ko-KR" dirty="0"/>
              <a:t>, </a:t>
            </a:r>
            <a:r>
              <a:rPr lang="ko-KR" altLang="en-US" dirty="0"/>
              <a:t>요구사항 및 제한사항 등 포함 </a:t>
            </a:r>
          </a:p>
          <a:p>
            <a:pPr fontAlgn="base"/>
            <a:r>
              <a:rPr lang="ko-KR" altLang="en-US" dirty="0" smtClean="0"/>
              <a:t>사물이나 </a:t>
            </a:r>
            <a:r>
              <a:rPr lang="ko-KR" altLang="en-US" dirty="0"/>
              <a:t>시스템의 계획 또는 생산을 위한 제안이나 계획</a:t>
            </a:r>
          </a:p>
          <a:p>
            <a:pPr fontAlgn="base"/>
            <a:r>
              <a:rPr lang="ko-KR" altLang="en-US" dirty="0" smtClean="0"/>
              <a:t>설계도를 </a:t>
            </a:r>
            <a:r>
              <a:rPr lang="ko-KR" altLang="en-US" dirty="0"/>
              <a:t>작성하고 구체적으로 내용을 명시하는 일</a:t>
            </a:r>
          </a:p>
          <a:p>
            <a:pPr fontAlgn="base"/>
            <a:r>
              <a:rPr lang="ko-KR" altLang="en-US" dirty="0" smtClean="0"/>
              <a:t>요즘은 </a:t>
            </a:r>
            <a:r>
              <a:rPr lang="ko-KR" altLang="en-US" dirty="0"/>
              <a:t>목표 달성을 위한 구체적인 계획과 관련된 것들을 총칭</a:t>
            </a: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4143380"/>
            <a:ext cx="3357586" cy="153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03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공학설계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설계자와 설계도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설계자</a:t>
            </a:r>
            <a:r>
              <a:rPr lang="en-US" altLang="ko-KR" dirty="0"/>
              <a:t>(designer)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고객의 </a:t>
            </a:r>
            <a:r>
              <a:rPr lang="ko-KR" altLang="en-US" dirty="0"/>
              <a:t>요구에 따라 제품의 설계 작업을 담당하는 </a:t>
            </a:r>
            <a:r>
              <a:rPr lang="ko-KR" altLang="en-US" dirty="0" smtClean="0"/>
              <a:t>전문인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설계도</a:t>
            </a:r>
            <a:r>
              <a:rPr lang="en-US" altLang="ko-KR" dirty="0"/>
              <a:t>(design drawing)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제품의 </a:t>
            </a:r>
            <a:r>
              <a:rPr lang="ko-KR" altLang="en-US" dirty="0"/>
              <a:t>형상과 사용 재료들을 결정한 후 이에 따라 그린 도면</a:t>
            </a:r>
          </a:p>
          <a:p>
            <a:endParaRPr lang="ko-KR" altLang="en-US" dirty="0"/>
          </a:p>
        </p:txBody>
      </p:sp>
      <p:pic>
        <p:nvPicPr>
          <p:cNvPr id="25602" name="Picture 2" descr="C:\Users\Administrator\Desktop\창의공학설계\창의공학설계_그림파일\1장\그림1-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01008"/>
            <a:ext cx="5521945" cy="19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공학설계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공학설계 </a:t>
            </a:r>
            <a:r>
              <a:rPr lang="ko-KR" altLang="en-US" dirty="0"/>
              <a:t>분야는 매우 다양해지고 있음</a:t>
            </a:r>
          </a:p>
          <a:p>
            <a:pPr fontAlgn="base"/>
            <a:r>
              <a:rPr lang="ko-KR" altLang="en-US" dirty="0" smtClean="0"/>
              <a:t>소프트웨어 </a:t>
            </a:r>
            <a:r>
              <a:rPr lang="ko-KR" altLang="en-US" dirty="0"/>
              <a:t>작성 또는 분석도 공학설계 영역에 포함</a:t>
            </a:r>
          </a:p>
          <a:p>
            <a:endParaRPr lang="ko-KR" altLang="en-US" dirty="0"/>
          </a:p>
        </p:txBody>
      </p:sp>
      <p:pic>
        <p:nvPicPr>
          <p:cNvPr id="26626" name="Picture 2" descr="C:\Users\Administrator\Desktop\창의공학설계\창의공학설계_그림파일\1장\그림1-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0" y="2276872"/>
            <a:ext cx="509744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3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공학의 정의와 공학적 문제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1.1 </a:t>
            </a:r>
            <a:r>
              <a:rPr lang="ko-KR" altLang="en-US" dirty="0"/>
              <a:t>공학이란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공학</a:t>
            </a:r>
            <a:r>
              <a:rPr lang="en-US" altLang="ko-KR" dirty="0"/>
              <a:t>(engineering)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fontAlgn="base"/>
            <a:r>
              <a:rPr lang="ko-KR" altLang="en-US" dirty="0" smtClean="0"/>
              <a:t>지식과 </a:t>
            </a:r>
            <a:r>
              <a:rPr lang="ko-KR" altLang="en-US" dirty="0"/>
              <a:t>기술을 이용하여 인간에게 유용한 제품을 만드는 학문</a:t>
            </a:r>
          </a:p>
          <a:p>
            <a:pPr fontAlgn="base"/>
            <a:r>
              <a:rPr lang="ko-KR" altLang="en-US" dirty="0" smtClean="0"/>
              <a:t>자원을 </a:t>
            </a:r>
            <a:r>
              <a:rPr lang="ko-KR" altLang="en-US" dirty="0"/>
              <a:t>효율적인 구조물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공정으로 변환시키는 것</a:t>
            </a:r>
          </a:p>
          <a:p>
            <a:pPr fontAlgn="base"/>
            <a:r>
              <a:rPr lang="ko-KR" altLang="en-US" dirty="0" smtClean="0"/>
              <a:t>문제를 </a:t>
            </a:r>
            <a:r>
              <a:rPr lang="ko-KR" altLang="en-US" dirty="0"/>
              <a:t>발견하고 그에 대한 기술적 해결책을 제시하는 학문</a:t>
            </a:r>
          </a:p>
          <a:p>
            <a:pPr fontAlgn="base"/>
            <a:r>
              <a:rPr lang="ko-KR" altLang="en-US" dirty="0" smtClean="0"/>
              <a:t>인문학</a:t>
            </a:r>
            <a:r>
              <a:rPr lang="en-US" altLang="ko-KR" dirty="0"/>
              <a:t>, </a:t>
            </a:r>
            <a:r>
              <a:rPr lang="ko-KR" altLang="en-US" dirty="0"/>
              <a:t>사회과학을 활용하여 더욱 나은 삶을 위한 환경 구축 </a:t>
            </a:r>
          </a:p>
        </p:txBody>
      </p:sp>
      <p:pic>
        <p:nvPicPr>
          <p:cNvPr id="1026" name="Picture 2" descr="C:\Users\Administrator\Desktop\창의공학설계\창의공학설계_그림파일\1장\그림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95476"/>
            <a:ext cx="4754562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5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공학설계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설계와 디자인의 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명확한 </a:t>
            </a:r>
            <a:r>
              <a:rPr lang="ko-KR" altLang="en-US" dirty="0"/>
              <a:t>구분은 없으나 설계는 일반적인 용어</a:t>
            </a:r>
          </a:p>
          <a:p>
            <a:pPr fontAlgn="base"/>
            <a:r>
              <a:rPr lang="ko-KR" altLang="en-US" dirty="0" smtClean="0"/>
              <a:t>우리말 </a:t>
            </a:r>
            <a:r>
              <a:rPr lang="ko-KR" altLang="en-US" dirty="0"/>
              <a:t>‘디자인’은 아이디어 쪽에 좀 더 무게를 둠</a:t>
            </a:r>
          </a:p>
          <a:p>
            <a:endParaRPr lang="ko-KR" altLang="en-US" dirty="0"/>
          </a:p>
        </p:txBody>
      </p:sp>
      <p:pic>
        <p:nvPicPr>
          <p:cNvPr id="27650" name="Picture 2" descr="C:\Users\Administrator\Desktop\창의공학설계\창의공학설계_그림파일\1장\그림1-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9"/>
          <a:stretch/>
        </p:blipFill>
        <p:spPr bwMode="auto">
          <a:xfrm>
            <a:off x="4040496" y="2675012"/>
            <a:ext cx="3231141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istrator\Desktop\창의공학설계\창의공학설계_그림파일\1장\그림1-3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4" t="85528" r="30981"/>
          <a:stretch/>
        </p:blipFill>
        <p:spPr bwMode="auto">
          <a:xfrm>
            <a:off x="1322115" y="5848697"/>
            <a:ext cx="199542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창의공학설계\창의공학설계_그림파일\1장\그림1-3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6406"/>
          <a:stretch/>
        </p:blipFill>
        <p:spPr bwMode="auto">
          <a:xfrm>
            <a:off x="1183433" y="2659468"/>
            <a:ext cx="221691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창의공학설계\창의공학설계_그림파일\1장\그림1-3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r="50000" b="16059"/>
          <a:stretch/>
        </p:blipFill>
        <p:spPr bwMode="auto">
          <a:xfrm>
            <a:off x="1115616" y="4279467"/>
            <a:ext cx="2232000" cy="159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창의공학설계\창의공학설계_그림파일\1장\그림1-3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8" t="94887" r="25265"/>
          <a:stretch/>
        </p:blipFill>
        <p:spPr bwMode="auto">
          <a:xfrm>
            <a:off x="4557474" y="5902883"/>
            <a:ext cx="2219325" cy="2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공학발전을 위한 노력과 인증제도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한국공학교육인증원</a:t>
            </a:r>
            <a:r>
              <a:rPr lang="en-US" altLang="ko-KR" dirty="0"/>
              <a:t>(ABEEK)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1999</a:t>
            </a:r>
            <a:r>
              <a:rPr lang="ko-KR" altLang="en-US" dirty="0"/>
              <a:t>년 미국의 </a:t>
            </a:r>
            <a:r>
              <a:rPr lang="en-US" altLang="ko-KR" dirty="0"/>
              <a:t>ABET</a:t>
            </a:r>
            <a:r>
              <a:rPr lang="ko-KR" altLang="en-US" dirty="0"/>
              <a:t>을 모델로 하여 설립</a:t>
            </a:r>
          </a:p>
          <a:p>
            <a:pPr fontAlgn="base"/>
            <a:r>
              <a:rPr lang="ko-KR" altLang="en-US" dirty="0" smtClean="0"/>
              <a:t>인증평가</a:t>
            </a:r>
            <a:r>
              <a:rPr lang="en-US" altLang="ko-KR" dirty="0"/>
              <a:t>, </a:t>
            </a:r>
            <a:r>
              <a:rPr lang="ko-KR" altLang="en-US" dirty="0"/>
              <a:t>상호교류 활동</a:t>
            </a:r>
            <a:r>
              <a:rPr lang="en-US" altLang="ko-KR" dirty="0"/>
              <a:t>, </a:t>
            </a:r>
            <a:r>
              <a:rPr lang="ko-KR" altLang="en-US" dirty="0"/>
              <a:t>공학교육 연구 등의 활동 수행</a:t>
            </a:r>
          </a:p>
          <a:p>
            <a:pPr fontAlgn="base"/>
            <a:r>
              <a:rPr lang="ko-KR" altLang="en-US" dirty="0" smtClean="0"/>
              <a:t>공학교육 </a:t>
            </a:r>
            <a:r>
              <a:rPr lang="ko-KR" altLang="en-US" dirty="0"/>
              <a:t>교과내용에 대한 진단 및 평가 프로그램 설정</a:t>
            </a:r>
          </a:p>
          <a:p>
            <a:pPr fontAlgn="base"/>
            <a:r>
              <a:rPr lang="ko-KR" altLang="en-US" dirty="0" smtClean="0"/>
              <a:t>공학 </a:t>
            </a:r>
            <a:r>
              <a:rPr lang="ko-KR" altLang="en-US" dirty="0"/>
              <a:t>및 공학 관련 능력개발과 공학교육의 발전</a:t>
            </a:r>
          </a:p>
          <a:p>
            <a:pPr fontAlgn="base"/>
            <a:r>
              <a:rPr lang="ko-KR" altLang="en-US" dirty="0" smtClean="0"/>
              <a:t>주도적인 역할을 할 실력과 창의력을 갖춘 엔지니어 배출</a:t>
            </a:r>
          </a:p>
          <a:p>
            <a:endParaRPr lang="ko-KR" alt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28659608" descr="EMB000036c444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4000504"/>
            <a:ext cx="2357454" cy="9974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941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공학발전을 </a:t>
            </a:r>
            <a:r>
              <a:rPr lang="ko-KR" altLang="en-US" dirty="0"/>
              <a:t>위한 노력과 인증제도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미국공학기술인증원</a:t>
            </a:r>
            <a:r>
              <a:rPr lang="en-US" altLang="ko-KR" dirty="0"/>
              <a:t>(ABET)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1932</a:t>
            </a:r>
            <a:r>
              <a:rPr lang="ko-KR" altLang="en-US" dirty="0"/>
              <a:t>년 </a:t>
            </a:r>
            <a:r>
              <a:rPr lang="en-US" altLang="ko-KR" dirty="0"/>
              <a:t>ABET</a:t>
            </a:r>
            <a:r>
              <a:rPr lang="ko-KR" altLang="en-US" dirty="0"/>
              <a:t>를 중심으로 공학교육 인증제도 도입</a:t>
            </a:r>
          </a:p>
          <a:p>
            <a:pPr fontAlgn="base"/>
            <a:r>
              <a:rPr lang="ko-KR" altLang="en-US" dirty="0" smtClean="0"/>
              <a:t>응용과학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공학</a:t>
            </a:r>
            <a:r>
              <a:rPr lang="en-US" altLang="ko-KR" dirty="0"/>
              <a:t>, </a:t>
            </a:r>
            <a:r>
              <a:rPr lang="ko-KR" altLang="en-US" dirty="0"/>
              <a:t>기술 분야의 관련 학회를 구성원으로 둠</a:t>
            </a:r>
          </a:p>
          <a:p>
            <a:pPr fontAlgn="base"/>
            <a:r>
              <a:rPr lang="ko-KR" altLang="en-US" dirty="0" smtClean="0"/>
              <a:t>관련 </a:t>
            </a:r>
            <a:r>
              <a:rPr lang="ko-KR" altLang="en-US" dirty="0"/>
              <a:t>분야의 </a:t>
            </a:r>
            <a:r>
              <a:rPr lang="ko-KR" altLang="en-US" dirty="0" err="1"/>
              <a:t>인증평가자들을</a:t>
            </a:r>
            <a:r>
              <a:rPr lang="ko-KR" altLang="en-US" dirty="0"/>
              <a:t> 뽑아 교육시키고 인증평가 시행</a:t>
            </a:r>
          </a:p>
          <a:p>
            <a:pPr fontAlgn="base"/>
            <a:r>
              <a:rPr lang="ko-KR" altLang="en-US" dirty="0" smtClean="0"/>
              <a:t>한국과 </a:t>
            </a:r>
            <a:r>
              <a:rPr lang="ko-KR" altLang="en-US" dirty="0"/>
              <a:t>미국의 인증기관 비교</a:t>
            </a:r>
          </a:p>
          <a:p>
            <a:endParaRPr lang="ko-KR" altLang="en-US" dirty="0"/>
          </a:p>
        </p:txBody>
      </p:sp>
      <p:pic>
        <p:nvPicPr>
          <p:cNvPr id="28674" name="Picture 2" descr="C:\Users\Administrator\Desktop\창의공학설계\창의공학설계_그림파일\1장\표1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5"/>
          <a:stretch/>
        </p:blipFill>
        <p:spPr bwMode="auto">
          <a:xfrm>
            <a:off x="1000175" y="3275459"/>
            <a:ext cx="6638689" cy="19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엔지니어가 갖추어야 할 능력</a:t>
            </a:r>
            <a:r>
              <a:rPr lang="en-US" altLang="ko-KR" dirty="0"/>
              <a:t>(</a:t>
            </a:r>
            <a:r>
              <a:rPr lang="ko-KR" altLang="en-US" dirty="0"/>
              <a:t>요약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기초과학</a:t>
            </a:r>
            <a:r>
              <a:rPr lang="en-US" altLang="ko-KR" dirty="0"/>
              <a:t>, </a:t>
            </a:r>
            <a:r>
              <a:rPr lang="ko-KR" altLang="en-US" dirty="0"/>
              <a:t>공학의 지식과 정보기술을 응용할 수 있는 능력</a:t>
            </a:r>
          </a:p>
          <a:p>
            <a:pPr fontAlgn="base"/>
            <a:r>
              <a:rPr lang="ko-KR" altLang="en-US" dirty="0" smtClean="0"/>
              <a:t>자료 </a:t>
            </a:r>
            <a:r>
              <a:rPr lang="ko-KR" altLang="en-US" dirty="0"/>
              <a:t>능력 및 실험을 계획하고 수행할 수 있는 능력</a:t>
            </a:r>
          </a:p>
          <a:p>
            <a:pPr fontAlgn="base"/>
            <a:r>
              <a:rPr lang="ko-KR" altLang="en-US" dirty="0" smtClean="0"/>
              <a:t>제한요소를 </a:t>
            </a:r>
            <a:r>
              <a:rPr lang="ko-KR" altLang="en-US" dirty="0"/>
              <a:t>반영하여 시스템</a:t>
            </a:r>
            <a:r>
              <a:rPr lang="en-US" altLang="ko-KR" dirty="0"/>
              <a:t>, </a:t>
            </a:r>
            <a:r>
              <a:rPr lang="ko-KR" altLang="en-US" dirty="0"/>
              <a:t>요소</a:t>
            </a:r>
            <a:r>
              <a:rPr lang="en-US" altLang="ko-KR" dirty="0"/>
              <a:t>, </a:t>
            </a:r>
            <a:r>
              <a:rPr lang="ko-KR" altLang="en-US" dirty="0"/>
              <a:t>공정을 설계할 수 있는 능력</a:t>
            </a:r>
          </a:p>
          <a:p>
            <a:pPr fontAlgn="base"/>
            <a:r>
              <a:rPr lang="ko-KR" altLang="en-US" dirty="0" smtClean="0"/>
              <a:t>공학실무에 </a:t>
            </a:r>
            <a:r>
              <a:rPr lang="ko-KR" altLang="en-US" dirty="0"/>
              <a:t>필요한 기술</a:t>
            </a:r>
            <a:r>
              <a:rPr lang="en-US" altLang="ko-KR" dirty="0"/>
              <a:t>, </a:t>
            </a:r>
            <a:r>
              <a:rPr lang="ko-KR" altLang="en-US" dirty="0"/>
              <a:t>방법</a:t>
            </a:r>
            <a:r>
              <a:rPr lang="en-US" altLang="ko-KR" dirty="0"/>
              <a:t>, </a:t>
            </a:r>
            <a:r>
              <a:rPr lang="ko-KR" altLang="en-US" dirty="0"/>
              <a:t>도구들을 사용할 수 있는 능력</a:t>
            </a:r>
          </a:p>
          <a:p>
            <a:pPr fontAlgn="base"/>
            <a:r>
              <a:rPr lang="ko-KR" altLang="en-US" dirty="0" smtClean="0"/>
              <a:t>효과적으로 </a:t>
            </a:r>
            <a:r>
              <a:rPr lang="ko-KR" altLang="en-US" dirty="0"/>
              <a:t>의사를 전달할 수 있는 능력</a:t>
            </a:r>
          </a:p>
          <a:p>
            <a:pPr fontAlgn="base"/>
            <a:r>
              <a:rPr lang="ko-KR" altLang="en-US" dirty="0" smtClean="0"/>
              <a:t>직업적 </a:t>
            </a:r>
            <a:r>
              <a:rPr lang="ko-KR" altLang="en-US" dirty="0"/>
              <a:t>책임과 윤리적 책임에 대한 인식</a:t>
            </a:r>
          </a:p>
          <a:p>
            <a:endParaRPr lang="ko-KR" alt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8660568" descr="EMB000036c444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3857628"/>
            <a:ext cx="2673453" cy="1500198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28661048" descr="EMB000036c4444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3714752"/>
            <a:ext cx="1928826" cy="17398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88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엔지니어</a:t>
            </a:r>
            <a:r>
              <a:rPr lang="en-US" altLang="ko-KR" dirty="0"/>
              <a:t>(engineer, </a:t>
            </a:r>
            <a:r>
              <a:rPr lang="ko-KR" altLang="en-US" dirty="0"/>
              <a:t>공학자</a:t>
            </a:r>
            <a:r>
              <a:rPr lang="en-US" altLang="ko-KR" dirty="0"/>
              <a:t>, </a:t>
            </a:r>
            <a:r>
              <a:rPr lang="ko-KR" altLang="en-US" dirty="0"/>
              <a:t>공학인</a:t>
            </a:r>
            <a:r>
              <a:rPr lang="en-US" altLang="ko-KR" dirty="0"/>
              <a:t>, </a:t>
            </a:r>
            <a:r>
              <a:rPr lang="ko-KR" altLang="en-US" dirty="0"/>
              <a:t>공학도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360000" fontAlgn="base"/>
            <a:r>
              <a:rPr lang="ko-KR" altLang="en-US" dirty="0" smtClean="0"/>
              <a:t>과학적 </a:t>
            </a:r>
            <a:r>
              <a:rPr lang="ko-KR" altLang="en-US" dirty="0"/>
              <a:t>지식과 창의성을 바탕으로 사회적 요구와 실용적</a:t>
            </a:r>
          </a:p>
          <a:p>
            <a:pPr marL="360000" indent="0" fontAlgn="base">
              <a:buNone/>
            </a:pPr>
            <a:r>
              <a:rPr lang="ko-KR" altLang="en-US" dirty="0" smtClean="0"/>
              <a:t>지식을 </a:t>
            </a:r>
            <a:r>
              <a:rPr lang="ko-KR" altLang="en-US" dirty="0"/>
              <a:t>활용하여 새로운 제품이나 도구 등을 만드는 </a:t>
            </a:r>
            <a:r>
              <a:rPr lang="ko-KR" altLang="en-US" dirty="0" smtClean="0"/>
              <a:t>전문가</a:t>
            </a:r>
            <a:endParaRPr lang="en-US" altLang="ko-KR" dirty="0" smtClean="0"/>
          </a:p>
          <a:p>
            <a:pPr marL="360000" indent="0" fontAlgn="base">
              <a:buNone/>
            </a:pPr>
            <a:endParaRPr lang="ko-KR" altLang="en-US" sz="800" dirty="0"/>
          </a:p>
          <a:p>
            <a:pPr marL="360000" fontAlgn="base"/>
            <a:r>
              <a:rPr lang="ko-KR" altLang="en-US" dirty="0" smtClean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엔진</a:t>
            </a:r>
            <a:r>
              <a:rPr lang="en-US" altLang="ko-KR" dirty="0"/>
              <a:t>, </a:t>
            </a:r>
            <a:r>
              <a:rPr lang="ko-KR" altLang="en-US" dirty="0"/>
              <a:t>건축물</a:t>
            </a:r>
            <a:r>
              <a:rPr lang="en-US" altLang="ko-KR" dirty="0"/>
              <a:t>, </a:t>
            </a:r>
            <a:r>
              <a:rPr lang="ko-KR" altLang="en-US" dirty="0"/>
              <a:t>컴퓨터 등의 기술을 발전시키는 전문가</a:t>
            </a:r>
          </a:p>
        </p:txBody>
      </p:sp>
      <p:pic>
        <p:nvPicPr>
          <p:cNvPr id="2050" name="Picture 2" descr="C:\Users\Administrator\Desktop\창의공학설계\창의공학설계_그림파일\1장\그림1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19854"/>
            <a:ext cx="3384376" cy="241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96752"/>
            <a:ext cx="7776864" cy="144016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과학과 공학의 차이점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3960440"/>
          </a:xfrm>
        </p:spPr>
        <p:txBody>
          <a:bodyPr>
            <a:normAutofit lnSpcReduction="10000"/>
          </a:bodyPr>
          <a:lstStyle/>
          <a:p>
            <a:pPr fontAlgn="base"/>
            <a:r>
              <a:rPr lang="ko-KR" altLang="en-US" dirty="0" smtClean="0"/>
              <a:t>과학</a:t>
            </a:r>
            <a:r>
              <a:rPr lang="en-US" altLang="ko-KR" dirty="0" smtClean="0"/>
              <a:t>: </a:t>
            </a:r>
            <a:r>
              <a:rPr lang="en-US" altLang="ko-KR" dirty="0"/>
              <a:t>‘</a:t>
            </a:r>
            <a:r>
              <a:rPr lang="ko-KR" altLang="en-US" dirty="0"/>
              <a:t>왜 그런 현상이 생기는 걸까</a:t>
            </a:r>
            <a:r>
              <a:rPr lang="en-US" altLang="ko-KR" dirty="0" smtClean="0"/>
              <a:t>?’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공학</a:t>
            </a:r>
            <a:r>
              <a:rPr lang="en-US" altLang="ko-KR" dirty="0" smtClean="0"/>
              <a:t>: </a:t>
            </a:r>
            <a:r>
              <a:rPr lang="en-US" altLang="ko-KR" dirty="0"/>
              <a:t>‘</a:t>
            </a:r>
            <a:r>
              <a:rPr lang="ko-KR" altLang="en-US" dirty="0"/>
              <a:t>어떻게 하면 새롭고 창의적인 물품을 만들 수 있을까</a:t>
            </a:r>
            <a:r>
              <a:rPr lang="en-US" altLang="ko-KR" dirty="0"/>
              <a:t>?’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            </a:t>
            </a:r>
            <a:r>
              <a:rPr lang="en-US" altLang="ko-KR" sz="1400" dirty="0" err="1" smtClean="0">
                <a:latin typeface="+mn-ea"/>
              </a:rPr>
              <a:t>뉴턴과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같은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과학자</a:t>
            </a:r>
            <a:r>
              <a:rPr lang="en-US" altLang="ko-KR" sz="1400" dirty="0">
                <a:latin typeface="+mn-ea"/>
              </a:rPr>
              <a:t> vs </a:t>
            </a:r>
            <a:r>
              <a:rPr lang="en-US" altLang="ko-KR" sz="1400" dirty="0" err="1">
                <a:latin typeface="+mn-ea"/>
              </a:rPr>
              <a:t>아인슈타인과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같은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공학자</a:t>
            </a:r>
            <a:endParaRPr lang="en-US" altLang="ko-KR" sz="1400" dirty="0">
              <a:latin typeface="+mn-ea"/>
            </a:endParaRP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074" name="Picture 2" descr="C:\Users\Administrator\Desktop\삭제-1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0" b="7693"/>
          <a:stretch/>
        </p:blipFill>
        <p:spPr bwMode="auto">
          <a:xfrm>
            <a:off x="1619672" y="2924944"/>
            <a:ext cx="4976875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2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1.2 </a:t>
            </a:r>
            <a:r>
              <a:rPr lang="ko-KR" altLang="en-US" dirty="0" smtClean="0"/>
              <a:t>공학과 </a:t>
            </a:r>
            <a:r>
              <a:rPr lang="ko-KR" altLang="en-US" dirty="0"/>
              <a:t>과학의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96752"/>
            <a:ext cx="7776864" cy="1440160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공학과 과학은 밀접한 관계를 가지며 상호 발전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과학</a:t>
            </a:r>
            <a:r>
              <a:rPr lang="en-US" altLang="ko-KR" dirty="0"/>
              <a:t>(Science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보편적 </a:t>
            </a:r>
            <a:r>
              <a:rPr lang="ko-KR" altLang="en-US" dirty="0"/>
              <a:t>진리나 법칙을 발견할 목적의 체계적인 지식</a:t>
            </a:r>
          </a:p>
          <a:p>
            <a:pPr fontAlgn="base"/>
            <a:r>
              <a:rPr lang="ko-KR" altLang="en-US" dirty="0" smtClean="0"/>
              <a:t>자연의 </a:t>
            </a:r>
            <a:r>
              <a:rPr lang="ko-KR" altLang="en-US" dirty="0"/>
              <a:t>법칙을 탐구하여 얻어진 지식 체계</a:t>
            </a:r>
          </a:p>
          <a:p>
            <a:pPr fontAlgn="base"/>
            <a:r>
              <a:rPr lang="ko-KR" altLang="en-US" dirty="0" smtClean="0"/>
              <a:t>자연 </a:t>
            </a:r>
            <a:r>
              <a:rPr lang="ko-KR" altLang="en-US" dirty="0"/>
              <a:t>연구에 대해 검증 가능한 방법으로 얻어진 지식 체계</a:t>
            </a:r>
          </a:p>
          <a:p>
            <a:pPr fontAlgn="base"/>
            <a:r>
              <a:rPr lang="ko-KR" altLang="en-US" dirty="0" smtClean="0"/>
              <a:t>아무도 </a:t>
            </a:r>
            <a:r>
              <a:rPr lang="ko-KR" altLang="en-US" dirty="0"/>
              <a:t>반증하지 못한 보편성과 객관성이 인증되는 지식 체계</a:t>
            </a:r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1장\그림1-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5"/>
          <a:stretch/>
        </p:blipFill>
        <p:spPr bwMode="auto">
          <a:xfrm>
            <a:off x="1775370" y="4008338"/>
            <a:ext cx="4668838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공학과 과학의 관계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공학</a:t>
            </a:r>
            <a:r>
              <a:rPr lang="en-US" altLang="ko-KR" dirty="0"/>
              <a:t>(Engineering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자연과학을 </a:t>
            </a:r>
            <a:r>
              <a:rPr lang="ko-KR" altLang="en-US" dirty="0"/>
              <a:t>이용하여 개발하고 실천하는 응용과학 분야</a:t>
            </a:r>
          </a:p>
          <a:p>
            <a:pPr fontAlgn="base"/>
            <a:r>
              <a:rPr lang="ko-KR" altLang="en-US" dirty="0" smtClean="0"/>
              <a:t>과학적 </a:t>
            </a:r>
            <a:r>
              <a:rPr lang="ko-KR" altLang="en-US" dirty="0"/>
              <a:t>지식과 기술을 개발하고 응용하는 창의적인 전문 분야</a:t>
            </a:r>
          </a:p>
          <a:p>
            <a:pPr fontAlgn="base"/>
            <a:r>
              <a:rPr lang="ko-KR" altLang="en-US" dirty="0" smtClean="0"/>
              <a:t>경제성 </a:t>
            </a:r>
            <a:r>
              <a:rPr lang="ko-KR" altLang="en-US" dirty="0"/>
              <a:t>등 현실성을 고려하는 것이 최근의 추세</a:t>
            </a:r>
          </a:p>
          <a:p>
            <a:pPr fontAlgn="base"/>
            <a:r>
              <a:rPr lang="ko-KR" altLang="en-US" dirty="0" smtClean="0"/>
              <a:t>자연에 </a:t>
            </a:r>
            <a:r>
              <a:rPr lang="ko-KR" altLang="en-US" dirty="0"/>
              <a:t>존재하는 물질</a:t>
            </a:r>
            <a:r>
              <a:rPr lang="en-US" altLang="ko-KR" dirty="0"/>
              <a:t>, </a:t>
            </a:r>
            <a:r>
              <a:rPr lang="ko-KR" altLang="en-US" dirty="0"/>
              <a:t>에너지 등을 활용하여 유용한 제품 제작</a:t>
            </a:r>
          </a:p>
        </p:txBody>
      </p:sp>
      <p:pic>
        <p:nvPicPr>
          <p:cNvPr id="5122" name="Picture 2" descr="C:\Users\Administrator\Desktop\창의공학설계\창의공학설계_그림파일\1장\그림1-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2"/>
          <a:stretch/>
        </p:blipFill>
        <p:spPr bwMode="auto">
          <a:xfrm>
            <a:off x="2051720" y="3429000"/>
            <a:ext cx="4705350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1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공학과 과학의 관계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/>
              <a:t>기술</a:t>
            </a:r>
            <a:r>
              <a:rPr lang="en-US" altLang="ko-KR" dirty="0"/>
              <a:t>(Technology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과학 </a:t>
            </a:r>
            <a:r>
              <a:rPr lang="ko-KR" altLang="en-US" dirty="0"/>
              <a:t>이론을 적용하여 자연의 사물을 유용하게 가공하는 수단</a:t>
            </a:r>
          </a:p>
          <a:p>
            <a:pPr fontAlgn="base"/>
            <a:r>
              <a:rPr lang="ko-KR" altLang="en-US" dirty="0" smtClean="0"/>
              <a:t>인간의 </a:t>
            </a:r>
            <a:r>
              <a:rPr lang="ko-KR" altLang="en-US" dirty="0"/>
              <a:t>복리증진을 위한 방법</a:t>
            </a:r>
            <a:r>
              <a:rPr lang="en-US" altLang="ko-KR" dirty="0"/>
              <a:t>(know-how) </a:t>
            </a:r>
            <a:r>
              <a:rPr lang="ko-KR" altLang="en-US" dirty="0"/>
              <a:t>또는 지식</a:t>
            </a:r>
          </a:p>
          <a:p>
            <a:pPr fontAlgn="base"/>
            <a:r>
              <a:rPr lang="ko-KR" altLang="en-US" dirty="0" smtClean="0"/>
              <a:t>공학적 </a:t>
            </a:r>
            <a:r>
              <a:rPr lang="ko-KR" altLang="en-US" dirty="0"/>
              <a:t>문제 해결을 위한 도구 또는 물건을 생산하는 기술</a:t>
            </a:r>
          </a:p>
          <a:p>
            <a:pPr fontAlgn="base"/>
            <a:r>
              <a:rPr lang="ko-KR" altLang="en-US" dirty="0" smtClean="0"/>
              <a:t>기계적 </a:t>
            </a:r>
            <a:r>
              <a:rPr lang="ko-KR" altLang="en-US" dirty="0"/>
              <a:t>작동보다는 기술 자체에 비중이 큰 분야</a:t>
            </a:r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\창의공학설계_그림파일\1장\그림1-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70"/>
          <a:stretch/>
        </p:blipFill>
        <p:spPr bwMode="auto">
          <a:xfrm>
            <a:off x="1691680" y="3429000"/>
            <a:ext cx="500377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공학과 과학의 관계</a:t>
            </a:r>
          </a:p>
        </p:txBody>
      </p:sp>
      <p:sp>
        <p:nvSpPr>
          <p:cNvPr id="4" name="내용 개체 틀 5"/>
          <p:cNvSpPr>
            <a:spLocks noGrp="1"/>
          </p:cNvSpPr>
          <p:nvPr>
            <p:ph idx="1"/>
          </p:nvPr>
        </p:nvSpPr>
        <p:spPr>
          <a:xfrm>
            <a:off x="755576" y="1196752"/>
            <a:ext cx="7776864" cy="576064"/>
          </a:xfrm>
        </p:spPr>
        <p:txBody>
          <a:bodyPr/>
          <a:lstStyle/>
          <a:p>
            <a:r>
              <a:rPr lang="ko-KR" altLang="en-US" dirty="0" smtClean="0"/>
              <a:t>공학과 과학의 비교</a:t>
            </a:r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1장\표1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7"/>
          <a:stretch/>
        </p:blipFill>
        <p:spPr bwMode="auto">
          <a:xfrm>
            <a:off x="683568" y="1844824"/>
            <a:ext cx="743448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1113</Words>
  <Application>Microsoft Office PowerPoint</Application>
  <PresentationFormat>화면 슬라이드 쇼(4:3)</PresentationFormat>
  <Paragraphs>241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Wingdings</vt:lpstr>
      <vt:lpstr>Agency FB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1. 공학의 정의와 공학적 문제 정의</vt:lpstr>
      <vt:lpstr>공학이란 무엇인가?</vt:lpstr>
      <vt:lpstr>공학이란 무엇인가?</vt:lpstr>
      <vt:lpstr>1.2 공학과 과학의 관계</vt:lpstr>
      <vt:lpstr>공학과 과학의 관계</vt:lpstr>
      <vt:lpstr>공학과 과학의 관계</vt:lpstr>
      <vt:lpstr>공학과 과학의 관계</vt:lpstr>
      <vt:lpstr>공학과 과학의 관계</vt:lpstr>
      <vt:lpstr>1.3 공학의 관심 영역과 영역 변화</vt:lpstr>
      <vt:lpstr>2. 공학 발전의 역사적 배경</vt:lpstr>
      <vt:lpstr>공학 발전의 역사적 배경</vt:lpstr>
      <vt:lpstr>공학 발전의 역사적 배경</vt:lpstr>
      <vt:lpstr>공학 발전의 역사적 배경</vt:lpstr>
      <vt:lpstr>공학 발전의 역사적 배경</vt:lpstr>
      <vt:lpstr>공학 발전의 역사적 배경</vt:lpstr>
      <vt:lpstr>공학 발전의 역사적 배경</vt:lpstr>
      <vt:lpstr>2.3 20세기에 이루어진 위대한 공학 업적들</vt:lpstr>
      <vt:lpstr>20세기에 이루어진 위대한 공학 업적들</vt:lpstr>
      <vt:lpstr>3. 공학과 공학설계</vt:lpstr>
      <vt:lpstr>공학의 분야</vt:lpstr>
      <vt:lpstr>공학의 분야</vt:lpstr>
      <vt:lpstr>공학의 분야</vt:lpstr>
      <vt:lpstr>공학의 분야</vt:lpstr>
      <vt:lpstr>3.2 공학설계란 무엇인가?</vt:lpstr>
      <vt:lpstr>공학설계</vt:lpstr>
      <vt:lpstr>공학설계</vt:lpstr>
      <vt:lpstr>공학설계</vt:lpstr>
      <vt:lpstr>공학설계</vt:lpstr>
      <vt:lpstr>(2) 공학발전을 위한 노력과 인증제도</vt:lpstr>
      <vt:lpstr>공학발전을 위한 노력과 인증제도</vt:lpstr>
      <vt:lpstr>(3) 엔지니어가 갖추어야 할 능력(요약)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명하나</cp:lastModifiedBy>
  <cp:revision>441</cp:revision>
  <dcterms:created xsi:type="dcterms:W3CDTF">2017-01-08T10:05:30Z</dcterms:created>
  <dcterms:modified xsi:type="dcterms:W3CDTF">2020-11-18T02:13:11Z</dcterms:modified>
</cp:coreProperties>
</file>